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4D398-EB76-4374-A55D-B048DEFAB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506AF8-E62B-456A-821D-E697B3F8A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08FB3-95B6-461A-A49C-D36A33AC5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E6969-9072-4A38-A585-187703B8C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0A693-FC99-42DC-81AC-854EFD58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9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F713-F244-4C69-949D-46AD1BBE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30D72-D3BE-405D-B1B7-14D178E40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3FABB-36EB-4238-BDEF-50243FD9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450C4-DB41-4AC9-B4CD-6B1339C0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F4DD8-AEB1-4B4F-A22F-92B050CB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16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971C-805C-4DCC-AE45-AD1DB7702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03160-3645-40B0-A464-E4C1A89EF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1B051-DC06-456F-8FE7-9114B426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17158-78D0-492E-8918-C49E458C4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92585-83EC-496A-817E-2B5FA754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68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464E-2F9D-4D13-9F8E-8ADB4943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F0A6F-781D-44DD-B3A0-23A706CE9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7EF69-79E5-437B-9E8E-D270E21C3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F937D-248F-4945-9208-F42A6A227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83207-915E-4446-B108-AE6E14FE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7A8A8-39E2-4C3E-9E8F-C3461112B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41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06B7-0958-40F5-B792-78EB70E16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589AC-5633-407A-853F-E9282CF20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0F4F8-B19A-416E-86F9-B090882D3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F30973-27AC-4489-88D3-DDFB2F4E6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C8769E-C250-47A9-A9E7-FF13A448F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F0FBD2-E451-4006-AF94-F1F265EA3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2A6327-2571-48C6-A4A0-38146DCC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346B3-3736-4BD6-B6FB-C9BBC579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10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EA12-1BD2-4930-B53F-FEEEB3DF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8919F-D2EE-4E5B-BE6F-F74DAD743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A4ACD-E220-43E4-B925-10E242534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6203C-C4D2-49B2-8540-28FDBA9AC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0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2B427-EE26-4892-96F2-272EA9E63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7188A8-8862-47AA-801A-B59F9783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4D0BA-10BE-4059-AF04-3EE62544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7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99920-4B33-46A6-B5E1-436A5C342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0F7B9-7AC1-4117-92EA-FB026F433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3395F-3FFC-4202-B800-CD8C3B249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D9B7E-4572-4F45-B003-2030BD98D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30923-2B36-4DF9-BD07-AA716E67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61EA8-A513-49F2-A9F2-B78C908A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292B-7BB3-4175-8234-23234887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F142E1-079C-4B34-BFEE-D9EF628C1A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07710-F45A-42A4-A5D9-35A16095C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6DD4D-A1B4-4962-A906-A594B22B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D08E0-3054-4673-A515-F18DB69B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8300C-7318-4272-BB11-B0C5FE52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71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D3B2-C47C-48F2-8574-D10322BE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0118C-FFB4-4594-8A58-E10F80F3D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CFAD7-2ABC-4E25-89CD-2239C821C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4DFCE-687A-4B4E-9C5C-C98A46318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0A0C-996F-4755-9F95-EB2CD587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27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E0EC58-9A40-4C82-9A00-C5E3A67B2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D2A02-D69E-4A25-9464-990EFDC84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53087-850A-4E2F-AF85-26F71DC2B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6209-2DEC-4B97-870C-A372D67F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0EB10-1242-481B-B7D5-60938522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57369-63BF-42CC-92C1-DD38CC02B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EACB6-447A-4B14-B783-CD7A0C81F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0AEA3-4FBD-4D6A-8D3D-ABE12ED23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FC813-28FD-439B-A85E-091D44E93430}" type="datetimeFigureOut">
              <a:rPr lang="en-GB" smtClean="0"/>
              <a:t>25/12/2021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AD50C-B966-4D1B-9D11-989F5095D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64BEF-86F2-4419-85CE-F178BEE62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BE8FA-4ABB-472B-BA29-BD37F9AD5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1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0401-A9B3-4758-A4E2-49E9221C2D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DA1C68-FA10-4647-A1C4-00DDAB918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476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A4BF3-01AF-47CD-827F-94003032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35283-23B1-4C51-A724-97FE0AC5F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Sir Robert Howard [Crites], </a:t>
            </a:r>
            <a:endParaRPr lang="tr-TR" dirty="0"/>
          </a:p>
          <a:p>
            <a:r>
              <a:rPr lang="en-GB" dirty="0"/>
              <a:t>Lord Buckhurst or Charles Sackville [Eugenius], </a:t>
            </a:r>
            <a:endParaRPr lang="tr-TR" dirty="0"/>
          </a:p>
          <a:p>
            <a:r>
              <a:rPr lang="en-GB" dirty="0"/>
              <a:t>Sir Charles Sedley [</a:t>
            </a:r>
            <a:r>
              <a:rPr lang="en-GB" dirty="0" err="1"/>
              <a:t>Lisedeius</a:t>
            </a:r>
            <a:r>
              <a:rPr lang="en-GB" dirty="0"/>
              <a:t>], </a:t>
            </a:r>
            <a:endParaRPr lang="tr-TR" dirty="0"/>
          </a:p>
          <a:p>
            <a:r>
              <a:rPr lang="en-GB" dirty="0"/>
              <a:t>Dryden himself (</a:t>
            </a:r>
            <a:r>
              <a:rPr lang="en-GB" dirty="0" err="1"/>
              <a:t>neander</a:t>
            </a:r>
            <a:r>
              <a:rPr lang="tr-TR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386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2D54-A31F-4F35-B89B-FA1FC0DD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6656F-F9A2-45F8-9D69-0ED5A6584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Dryden enjoys the reputation of one of towering figures of the new-classical age. It was Dr.</a:t>
            </a:r>
            <a:r>
              <a:rPr lang="tr-TR" dirty="0"/>
              <a:t> </a:t>
            </a:r>
            <a:r>
              <a:rPr lang="en-US" dirty="0"/>
              <a:t>Johnson who first called Dryden “the father of English criticism as the writer who taught us</a:t>
            </a:r>
            <a:r>
              <a:rPr lang="tr-TR" dirty="0"/>
              <a:t> </a:t>
            </a:r>
            <a:r>
              <a:rPr lang="en-US" dirty="0"/>
              <a:t>to determine upon the principles, the merit of composition.” Despite the scattered nature of</a:t>
            </a:r>
            <a:r>
              <a:rPr lang="tr-TR" dirty="0"/>
              <a:t> </a:t>
            </a:r>
            <a:r>
              <a:rPr lang="en-US" dirty="0"/>
              <a:t>his criticism, “The Essay on Dramatic Poesy” stands as a landmark of his critical</a:t>
            </a:r>
            <a:r>
              <a:rPr lang="tr-TR" dirty="0"/>
              <a:t> </a:t>
            </a:r>
            <a:r>
              <a:rPr lang="en-US" dirty="0"/>
              <a:t>pronouncements covering a variety of aspects of dramatic </a:t>
            </a:r>
            <a:r>
              <a:rPr lang="en-US" dirty="0" err="1"/>
              <a:t>criticise</a:t>
            </a:r>
            <a:r>
              <a:rPr lang="en-US" dirty="0"/>
              <a:t>. Drama, Epic, Tragedy,</a:t>
            </a:r>
            <a:r>
              <a:rPr lang="tr-TR" dirty="0"/>
              <a:t> </a:t>
            </a:r>
            <a:r>
              <a:rPr lang="en-US" dirty="0"/>
              <a:t>comedy and the nature and function of poetry all retrieve due attention </a:t>
            </a:r>
            <a:r>
              <a:rPr lang="tr-TR" dirty="0"/>
              <a:t> f</a:t>
            </a:r>
            <a:r>
              <a:rPr lang="en-US" dirty="0"/>
              <a:t>rom him. It is said</a:t>
            </a:r>
            <a:r>
              <a:rPr lang="tr-TR" dirty="0"/>
              <a:t> </a:t>
            </a:r>
            <a:r>
              <a:rPr lang="en-US" dirty="0"/>
              <a:t>that Dryden inaugurated the era of descriptive criticism. In the words of George Watson,</a:t>
            </a:r>
            <a:r>
              <a:rPr lang="tr-TR" dirty="0"/>
              <a:t> </a:t>
            </a:r>
            <a:r>
              <a:rPr lang="en-US" dirty="0"/>
              <a:t>“Dryden has given use fine specimen of descriptive criticism.” There is no other literary</a:t>
            </a:r>
            <a:r>
              <a:rPr lang="tr-TR" dirty="0"/>
              <a:t> </a:t>
            </a:r>
            <a:r>
              <a:rPr lang="en-US" dirty="0"/>
              <a:t>giant who has more confidence in his own power and clarity of vision.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92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E180-E1D4-4E3E-A348-4E0FAA94F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459DF-3EF8-48AE-AAFF-742B26C70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In this essay Dryden has put forward his criticism on dramatic poetry. • The essay begins with the scene that Four friends, Crites, Neander, Eugenius and </a:t>
            </a:r>
            <a:r>
              <a:rPr lang="en-US" dirty="0" err="1"/>
              <a:t>Lesidius</a:t>
            </a:r>
            <a:r>
              <a:rPr lang="en-US" dirty="0"/>
              <a:t> are sailing to see a navy battle between British and Dutch armies. 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• These four characters of the essay are thought to have been related with four critics including Dryden himself.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 • In between, they talk about the poetry which is going to produce after the naval battle.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6199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5DA14-CC39-42F1-AF14-08ADF2BFF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8993D-9A2F-4D1C-B8AA-0A256C5A8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 of Play </a:t>
            </a:r>
            <a:endParaRPr lang="tr-TR" dirty="0"/>
          </a:p>
          <a:p>
            <a:r>
              <a:rPr lang="en-US" dirty="0"/>
              <a:t> “A play ought to be a just and lively image of human nature, representing its passions and humors, and the changes of fortune to which it is subject, for the delight and instruction of mankind.”</a:t>
            </a:r>
            <a:endParaRPr lang="tr-TR" dirty="0"/>
          </a:p>
          <a:p>
            <a:r>
              <a:rPr lang="en-US" dirty="0"/>
              <a:t>In this definition Dryden explains, that drama should be presented as it is, without artificial elements</a:t>
            </a:r>
            <a:endParaRPr lang="tr-TR" dirty="0"/>
          </a:p>
          <a:p>
            <a:r>
              <a:rPr lang="en-US" dirty="0"/>
              <a:t>The group of four men talk about three main points… </a:t>
            </a:r>
            <a:endParaRPr lang="tr-TR" dirty="0"/>
          </a:p>
          <a:p>
            <a:r>
              <a:rPr lang="en-US" dirty="0"/>
              <a:t>1. ancient versus modern drama in which Crites supports the ancients and Eugenius </a:t>
            </a:r>
            <a:r>
              <a:rPr lang="en-US" dirty="0" err="1"/>
              <a:t>favours</a:t>
            </a:r>
            <a:r>
              <a:rPr lang="en-US" dirty="0"/>
              <a:t> the moderns .</a:t>
            </a:r>
            <a:endParaRPr lang="tr-TR" dirty="0"/>
          </a:p>
          <a:p>
            <a:r>
              <a:rPr lang="en-US" dirty="0"/>
              <a:t>2. French plays vs. English plays</a:t>
            </a:r>
            <a:endParaRPr lang="tr-TR" dirty="0"/>
          </a:p>
          <a:p>
            <a:r>
              <a:rPr lang="en-US" dirty="0"/>
              <a:t>3. Rhyme vs. blank verse plays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284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2EAE-12DB-4104-9369-A77DD82D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Main </a:t>
            </a:r>
            <a:r>
              <a:rPr lang="tr-TR" dirty="0" err="1"/>
              <a:t>arguments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DC323-B1F2-4F2B-BCF8-2A8916E63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Ancient Plays vs. Modern Plays 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Ancient plays follow the unity of time, place and action.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In modern plays, there are no unities maintained. Very vague form of play.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Ancients give justice to the soul of scene, tragic emotions.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Modern plays are more leaned on love scenes and sensuous emotions.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54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040EF-F279-4830-88B5-3385B526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11915-2914-443C-925D-1AC5D5C32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Rhyme vs. Blank Verse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Crites Says that rhymes seems unnatural in the play, it unfits to carry just and lively image of play.</a:t>
            </a:r>
            <a:endParaRPr lang="tr-TR" b="0" i="0" dirty="0">
              <a:solidFill>
                <a:srgbClr val="3B3835"/>
              </a:solidFill>
              <a:effectLst/>
              <a:latin typeface="HelveticaNeue-Light"/>
            </a:endParaRPr>
          </a:p>
          <a:p>
            <a:r>
              <a:rPr lang="en-US" b="0" i="0" dirty="0">
                <a:solidFill>
                  <a:srgbClr val="3B3835"/>
                </a:solidFill>
                <a:effectLst/>
                <a:latin typeface="HelveticaNeue-Light"/>
              </a:rPr>
              <a:t>Neander argues further that it is all about how we select the words, natural words adds more vitality to play – premeditation towards selecting words.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634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78E28-5E18-445B-83C2-F058EC927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CE1B5-F1CC-4215-AA78-0D236056A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06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D17A-8D89-47EA-A11D-72D8D347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46606-8F3B-4667-8F93-74408BBCC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04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479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HelveticaNeue-Light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arguments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Mustafa</dc:creator>
  <cp:lastModifiedBy>Mustafa</cp:lastModifiedBy>
  <cp:revision>11</cp:revision>
  <dcterms:created xsi:type="dcterms:W3CDTF">2021-12-05T21:38:44Z</dcterms:created>
  <dcterms:modified xsi:type="dcterms:W3CDTF">2021-12-25T18:40:21Z</dcterms:modified>
</cp:coreProperties>
</file>